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9" name="Google Shape;159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6" name="Google Shape;19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7" name="Google Shape;197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3" name="Google Shape;20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4" name="Google Shape;204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0" name="Google Shape;21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1" name="Google Shape;211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7" name="Google Shape;21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8" name="Google Shape;218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4" name="Google Shape;22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5" name="Google Shape;225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5" name="Google Shape;27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76" name="Google Shape;276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5" name="Google Shape;325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6" name="Google Shape;326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5" name="Google Shape;375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6" name="Google Shape;376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12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2" name="Google Shape;382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3" name="Google Shape;383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13.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" name="Google Shape;11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6" name="Google Shape;126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3" name="Google Shape;133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3399FF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No.13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162" name="Google Shape;162;p13"/>
          <p:cNvSpPr txBox="1"/>
          <p:nvPr>
            <p:ph idx="1" type="body"/>
          </p:nvPr>
        </p:nvSpPr>
        <p:spPr>
          <a:xfrm>
            <a:off x="455612" y="1600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case of the general binary tree:</a:t>
            </a:r>
            <a:endParaRPr/>
          </a:p>
        </p:txBody>
      </p:sp>
      <p:sp>
        <p:nvSpPr>
          <p:cNvPr id="163" name="Google Shape;163;p13"/>
          <p:cNvSpPr/>
          <p:nvPr/>
        </p:nvSpPr>
        <p:spPr>
          <a:xfrm>
            <a:off x="3810000" y="2209800"/>
            <a:ext cx="838200" cy="838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3"/>
          <p:cNvSpPr txBox="1"/>
          <p:nvPr/>
        </p:nvSpPr>
        <p:spPr>
          <a:xfrm>
            <a:off x="3810000" y="2406650"/>
            <a:ext cx="914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</a:t>
            </a:r>
            <a:endParaRPr/>
          </a:p>
        </p:txBody>
      </p:sp>
      <p:cxnSp>
        <p:nvCxnSpPr>
          <p:cNvPr id="165" name="Google Shape;165;p13"/>
          <p:cNvCxnSpPr/>
          <p:nvPr/>
        </p:nvCxnSpPr>
        <p:spPr>
          <a:xfrm>
            <a:off x="45720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6" name="Google Shape;166;p13"/>
          <p:cNvSpPr txBox="1"/>
          <p:nvPr/>
        </p:nvSpPr>
        <p:spPr>
          <a:xfrm>
            <a:off x="2971800" y="4953000"/>
            <a:ext cx="30480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(L,N,R), (L,R,N)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(N,L,R), (N,R,L)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(R,L,N), (R,N,L)</a:t>
            </a:r>
            <a:endParaRPr/>
          </a:p>
        </p:txBody>
      </p:sp>
      <p:cxnSp>
        <p:nvCxnSpPr>
          <p:cNvPr id="167" name="Google Shape;167;p13"/>
          <p:cNvCxnSpPr/>
          <p:nvPr/>
        </p:nvCxnSpPr>
        <p:spPr>
          <a:xfrm flipH="1">
            <a:off x="32766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8" name="Google Shape;168;p13"/>
          <p:cNvSpPr/>
          <p:nvPr/>
        </p:nvSpPr>
        <p:spPr>
          <a:xfrm>
            <a:off x="2362200" y="3505200"/>
            <a:ext cx="1600201" cy="1295401"/>
          </a:xfrm>
          <a:custGeom>
            <a:rect b="b" l="l" r="r" t="t"/>
            <a:pathLst>
              <a:path extrusionOk="0" h="624" w="768">
                <a:moveTo>
                  <a:pt x="432" y="0"/>
                </a:moveTo>
                <a:lnTo>
                  <a:pt x="0" y="624"/>
                </a:lnTo>
                <a:lnTo>
                  <a:pt x="768" y="624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13"/>
          <p:cNvSpPr txBox="1"/>
          <p:nvPr/>
        </p:nvSpPr>
        <p:spPr>
          <a:xfrm>
            <a:off x="2590800" y="4114800"/>
            <a:ext cx="11430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sp>
        <p:nvSpPr>
          <p:cNvPr id="170" name="Google Shape;170;p13"/>
          <p:cNvSpPr/>
          <p:nvPr/>
        </p:nvSpPr>
        <p:spPr>
          <a:xfrm flipH="1">
            <a:off x="4495799" y="3505200"/>
            <a:ext cx="1600201" cy="1295401"/>
          </a:xfrm>
          <a:custGeom>
            <a:rect b="b" l="l" r="r" t="t"/>
            <a:pathLst>
              <a:path extrusionOk="0" h="624" w="768">
                <a:moveTo>
                  <a:pt x="432" y="0"/>
                </a:moveTo>
                <a:lnTo>
                  <a:pt x="0" y="624"/>
                </a:lnTo>
                <a:lnTo>
                  <a:pt x="768" y="624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13"/>
          <p:cNvSpPr txBox="1"/>
          <p:nvPr/>
        </p:nvSpPr>
        <p:spPr>
          <a:xfrm>
            <a:off x="4724400" y="4114800"/>
            <a:ext cx="11430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sp>
        <p:nvSpPr>
          <p:cNvPr id="172" name="Google Shape;172;p13"/>
          <p:cNvSpPr txBox="1"/>
          <p:nvPr/>
        </p:nvSpPr>
        <p:spPr>
          <a:xfrm>
            <a:off x="2209800" y="4129087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/>
          </a:p>
        </p:txBody>
      </p:sp>
      <p:sp>
        <p:nvSpPr>
          <p:cNvPr id="173" name="Google Shape;173;p13"/>
          <p:cNvSpPr txBox="1"/>
          <p:nvPr/>
        </p:nvSpPr>
        <p:spPr>
          <a:xfrm>
            <a:off x="3276600" y="2438400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endParaRPr/>
          </a:p>
        </p:txBody>
      </p:sp>
      <p:sp>
        <p:nvSpPr>
          <p:cNvPr id="174" name="Google Shape;174;p13"/>
          <p:cNvSpPr txBox="1"/>
          <p:nvPr/>
        </p:nvSpPr>
        <p:spPr>
          <a:xfrm>
            <a:off x="5791200" y="4114800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181" name="Google Shape;181;p14"/>
          <p:cNvSpPr txBox="1"/>
          <p:nvPr>
            <p:ph idx="1" type="body"/>
          </p:nvPr>
        </p:nvSpPr>
        <p:spPr>
          <a:xfrm>
            <a:off x="455612" y="1600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common ways</a:t>
            </a:r>
            <a:endParaRPr/>
          </a:p>
        </p:txBody>
      </p:sp>
      <p:sp>
        <p:nvSpPr>
          <p:cNvPr id="182" name="Google Shape;182;p14"/>
          <p:cNvSpPr/>
          <p:nvPr/>
        </p:nvSpPr>
        <p:spPr>
          <a:xfrm>
            <a:off x="3810000" y="2209800"/>
            <a:ext cx="838200" cy="838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14"/>
          <p:cNvSpPr txBox="1"/>
          <p:nvPr/>
        </p:nvSpPr>
        <p:spPr>
          <a:xfrm>
            <a:off x="3810000" y="2406650"/>
            <a:ext cx="914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</a:t>
            </a:r>
            <a:endParaRPr/>
          </a:p>
        </p:txBody>
      </p:sp>
      <p:cxnSp>
        <p:nvCxnSpPr>
          <p:cNvPr id="184" name="Google Shape;184;p14"/>
          <p:cNvCxnSpPr/>
          <p:nvPr/>
        </p:nvCxnSpPr>
        <p:spPr>
          <a:xfrm>
            <a:off x="45720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5" name="Google Shape;185;p14"/>
          <p:cNvSpPr txBox="1"/>
          <p:nvPr/>
        </p:nvSpPr>
        <p:spPr>
          <a:xfrm>
            <a:off x="2743200" y="4724400"/>
            <a:ext cx="30480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Preorder:  	(N,L,R)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Inorder:	(L,N,R)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Postorder:	(L,R,N)</a:t>
            </a:r>
            <a:endParaRPr/>
          </a:p>
        </p:txBody>
      </p:sp>
      <p:cxnSp>
        <p:nvCxnSpPr>
          <p:cNvPr id="186" name="Google Shape;186;p14"/>
          <p:cNvCxnSpPr/>
          <p:nvPr/>
        </p:nvCxnSpPr>
        <p:spPr>
          <a:xfrm flipH="1">
            <a:off x="32766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7" name="Google Shape;187;p14"/>
          <p:cNvSpPr/>
          <p:nvPr/>
        </p:nvSpPr>
        <p:spPr>
          <a:xfrm>
            <a:off x="2438400" y="3505200"/>
            <a:ext cx="1447801" cy="1066800"/>
          </a:xfrm>
          <a:custGeom>
            <a:rect b="b" l="l" r="r" t="t"/>
            <a:pathLst>
              <a:path extrusionOk="0" h="624" w="768">
                <a:moveTo>
                  <a:pt x="432" y="0"/>
                </a:moveTo>
                <a:lnTo>
                  <a:pt x="0" y="624"/>
                </a:lnTo>
                <a:lnTo>
                  <a:pt x="768" y="624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14"/>
          <p:cNvSpPr txBox="1"/>
          <p:nvPr/>
        </p:nvSpPr>
        <p:spPr>
          <a:xfrm>
            <a:off x="2667000" y="3886200"/>
            <a:ext cx="11430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sp>
        <p:nvSpPr>
          <p:cNvPr id="189" name="Google Shape;189;p14"/>
          <p:cNvSpPr/>
          <p:nvPr/>
        </p:nvSpPr>
        <p:spPr>
          <a:xfrm flipH="1">
            <a:off x="4648199" y="3505200"/>
            <a:ext cx="1295401" cy="1066800"/>
          </a:xfrm>
          <a:custGeom>
            <a:rect b="b" l="l" r="r" t="t"/>
            <a:pathLst>
              <a:path extrusionOk="0" h="624" w="768">
                <a:moveTo>
                  <a:pt x="432" y="0"/>
                </a:moveTo>
                <a:lnTo>
                  <a:pt x="0" y="624"/>
                </a:lnTo>
                <a:lnTo>
                  <a:pt x="768" y="624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p14"/>
          <p:cNvSpPr txBox="1"/>
          <p:nvPr/>
        </p:nvSpPr>
        <p:spPr>
          <a:xfrm>
            <a:off x="4724400" y="3886200"/>
            <a:ext cx="11430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sp>
        <p:nvSpPr>
          <p:cNvPr id="191" name="Google Shape;191;p14"/>
          <p:cNvSpPr txBox="1"/>
          <p:nvPr/>
        </p:nvSpPr>
        <p:spPr>
          <a:xfrm>
            <a:off x="2209800" y="4129087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/>
          </a:p>
        </p:txBody>
      </p:sp>
      <p:sp>
        <p:nvSpPr>
          <p:cNvPr id="192" name="Google Shape;192;p14"/>
          <p:cNvSpPr txBox="1"/>
          <p:nvPr/>
        </p:nvSpPr>
        <p:spPr>
          <a:xfrm>
            <a:off x="3276600" y="2438400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endParaRPr/>
          </a:p>
        </p:txBody>
      </p:sp>
      <p:sp>
        <p:nvSpPr>
          <p:cNvPr id="193" name="Google Shape;193;p14"/>
          <p:cNvSpPr txBox="1"/>
          <p:nvPr/>
        </p:nvSpPr>
        <p:spPr>
          <a:xfrm>
            <a:off x="5791200" y="4114800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00" name="Google Shape;200;p1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preorder(TreeNode&lt;int&gt;* treeNode)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!= NULL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*(treeNode-&gt;getInfo())&lt;&lt;" ";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preorder(treeNode-&gt;getLeft());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preorder(treeNode-&gt;getRight());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07" name="Google Shape;207;p1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inorder(TreeNode&lt;int&gt;* treeNode)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!= NULL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inorder(treeNode-&gt;getLeft());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*(treeNode-&gt;getInfo())&lt;&lt;" ";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inorder(treeNode-&gt;getRight());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14" name="Google Shape;214;p1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postorder(TreeNode&lt;int&gt;* treeNode)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 treeNode != NULL )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postorder(treeNode-&gt;getLeft());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postorder(treeNode-&gt;getRight());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*(treeNode-&gt;getInfo())&lt;&lt;" ";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6600"/>
              </a:buClr>
              <a:buSzPts val="2400"/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21" name="Google Shape;221;p1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cout &lt;&lt; "inorder: ";   preorder( root);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cout &lt;&lt; "inorder: ";   inorder( root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cout &lt;&lt; "postorder: "; postorder( root );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28" name="Google Shape;228;p19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Preorder:  14  4  3  9  7  5  15  18  16  17  20</a:t>
            </a:r>
            <a:endParaRPr/>
          </a:p>
        </p:txBody>
      </p:sp>
      <p:grpSp>
        <p:nvGrpSpPr>
          <p:cNvPr id="229" name="Google Shape;229;p19"/>
          <p:cNvGrpSpPr/>
          <p:nvPr/>
        </p:nvGrpSpPr>
        <p:grpSpPr>
          <a:xfrm>
            <a:off x="457200" y="1371600"/>
            <a:ext cx="8172450" cy="3736975"/>
            <a:chOff x="288" y="864"/>
            <a:chExt cx="5148" cy="2354"/>
          </a:xfrm>
        </p:grpSpPr>
        <p:grpSp>
          <p:nvGrpSpPr>
            <p:cNvPr id="230" name="Google Shape;230;p19"/>
            <p:cNvGrpSpPr/>
            <p:nvPr/>
          </p:nvGrpSpPr>
          <p:grpSpPr>
            <a:xfrm>
              <a:off x="2448" y="864"/>
              <a:ext cx="348" cy="338"/>
              <a:chOff x="2304" y="1296"/>
              <a:chExt cx="348" cy="338"/>
            </a:xfrm>
          </p:grpSpPr>
          <p:sp>
            <p:nvSpPr>
              <p:cNvPr id="231" name="Google Shape;231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2" name="Google Shape;232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14</a:t>
                </a:r>
                <a:endParaRPr/>
              </a:p>
            </p:txBody>
          </p:sp>
        </p:grpSp>
        <p:grpSp>
          <p:nvGrpSpPr>
            <p:cNvPr id="233" name="Google Shape;233;p19"/>
            <p:cNvGrpSpPr/>
            <p:nvPr/>
          </p:nvGrpSpPr>
          <p:grpSpPr>
            <a:xfrm>
              <a:off x="3840" y="1392"/>
              <a:ext cx="348" cy="338"/>
              <a:chOff x="2304" y="1296"/>
              <a:chExt cx="348" cy="338"/>
            </a:xfrm>
          </p:grpSpPr>
          <p:sp>
            <p:nvSpPr>
              <p:cNvPr id="234" name="Google Shape;234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5" name="Google Shape;235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15</a:t>
                </a:r>
                <a:endParaRPr/>
              </a:p>
            </p:txBody>
          </p:sp>
        </p:grpSp>
        <p:cxnSp>
          <p:nvCxnSpPr>
            <p:cNvPr id="236" name="Google Shape;236;p19"/>
            <p:cNvCxnSpPr/>
            <p:nvPr/>
          </p:nvCxnSpPr>
          <p:spPr>
            <a:xfrm>
              <a:off x="2832" y="1104"/>
              <a:ext cx="12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37" name="Google Shape;237;p19"/>
            <p:cNvGrpSpPr/>
            <p:nvPr/>
          </p:nvGrpSpPr>
          <p:grpSpPr>
            <a:xfrm>
              <a:off x="1056" y="1392"/>
              <a:ext cx="348" cy="338"/>
              <a:chOff x="2304" y="1296"/>
              <a:chExt cx="348" cy="338"/>
            </a:xfrm>
          </p:grpSpPr>
          <p:sp>
            <p:nvSpPr>
              <p:cNvPr id="238" name="Google Shape;238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9" name="Google Shape;239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</p:grpSp>
        <p:cxnSp>
          <p:nvCxnSpPr>
            <p:cNvPr id="240" name="Google Shape;240;p19"/>
            <p:cNvCxnSpPr/>
            <p:nvPr/>
          </p:nvCxnSpPr>
          <p:spPr>
            <a:xfrm flipH="1">
              <a:off x="1296" y="1104"/>
              <a:ext cx="12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41" name="Google Shape;241;p19"/>
            <p:cNvGrpSpPr/>
            <p:nvPr/>
          </p:nvGrpSpPr>
          <p:grpSpPr>
            <a:xfrm>
              <a:off x="1824" y="1968"/>
              <a:ext cx="348" cy="338"/>
              <a:chOff x="2304" y="1296"/>
              <a:chExt cx="348" cy="338"/>
            </a:xfrm>
          </p:grpSpPr>
          <p:sp>
            <p:nvSpPr>
              <p:cNvPr id="242" name="Google Shape;242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43" name="Google Shape;243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</p:grpSp>
        <p:cxnSp>
          <p:nvCxnSpPr>
            <p:cNvPr id="244" name="Google Shape;244;p19"/>
            <p:cNvCxnSpPr/>
            <p:nvPr/>
          </p:nvCxnSpPr>
          <p:spPr>
            <a:xfrm>
              <a:off x="1392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45" name="Google Shape;245;p19"/>
            <p:cNvGrpSpPr/>
            <p:nvPr/>
          </p:nvGrpSpPr>
          <p:grpSpPr>
            <a:xfrm>
              <a:off x="1344" y="2400"/>
              <a:ext cx="348" cy="338"/>
              <a:chOff x="2304" y="1296"/>
              <a:chExt cx="348" cy="338"/>
            </a:xfrm>
          </p:grpSpPr>
          <p:sp>
            <p:nvSpPr>
              <p:cNvPr id="246" name="Google Shape;246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47" name="Google Shape;247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7</a:t>
                </a:r>
                <a:endParaRPr/>
              </a:p>
            </p:txBody>
          </p:sp>
        </p:grpSp>
        <p:cxnSp>
          <p:nvCxnSpPr>
            <p:cNvPr id="248" name="Google Shape;248;p19"/>
            <p:cNvCxnSpPr/>
            <p:nvPr/>
          </p:nvCxnSpPr>
          <p:spPr>
            <a:xfrm flipH="1">
              <a:off x="1620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49" name="Google Shape;249;p19"/>
            <p:cNvGrpSpPr/>
            <p:nvPr/>
          </p:nvGrpSpPr>
          <p:grpSpPr>
            <a:xfrm>
              <a:off x="4608" y="1968"/>
              <a:ext cx="348" cy="338"/>
              <a:chOff x="2304" y="1296"/>
              <a:chExt cx="348" cy="338"/>
            </a:xfrm>
          </p:grpSpPr>
          <p:sp>
            <p:nvSpPr>
              <p:cNvPr id="250" name="Google Shape;250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1" name="Google Shape;251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18</a:t>
                </a:r>
                <a:endParaRPr/>
              </a:p>
            </p:txBody>
          </p:sp>
        </p:grpSp>
        <p:cxnSp>
          <p:nvCxnSpPr>
            <p:cNvPr id="252" name="Google Shape;252;p19"/>
            <p:cNvCxnSpPr/>
            <p:nvPr/>
          </p:nvCxnSpPr>
          <p:spPr>
            <a:xfrm>
              <a:off x="4176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53" name="Google Shape;253;p19"/>
            <p:cNvGrpSpPr/>
            <p:nvPr/>
          </p:nvGrpSpPr>
          <p:grpSpPr>
            <a:xfrm>
              <a:off x="288" y="1968"/>
              <a:ext cx="348" cy="338"/>
              <a:chOff x="2304" y="1296"/>
              <a:chExt cx="348" cy="338"/>
            </a:xfrm>
          </p:grpSpPr>
          <p:sp>
            <p:nvSpPr>
              <p:cNvPr id="254" name="Google Shape;254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5" name="Google Shape;255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3</a:t>
                </a:r>
                <a:endParaRPr/>
              </a:p>
            </p:txBody>
          </p:sp>
        </p:grpSp>
        <p:cxnSp>
          <p:nvCxnSpPr>
            <p:cNvPr id="256" name="Google Shape;256;p19"/>
            <p:cNvCxnSpPr/>
            <p:nvPr/>
          </p:nvCxnSpPr>
          <p:spPr>
            <a:xfrm flipH="1">
              <a:off x="552" y="1680"/>
              <a:ext cx="6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57" name="Google Shape;257;p19"/>
            <p:cNvGrpSpPr/>
            <p:nvPr/>
          </p:nvGrpSpPr>
          <p:grpSpPr>
            <a:xfrm>
              <a:off x="816" y="2880"/>
              <a:ext cx="348" cy="338"/>
              <a:chOff x="2304" y="1296"/>
              <a:chExt cx="348" cy="338"/>
            </a:xfrm>
          </p:grpSpPr>
          <p:sp>
            <p:nvSpPr>
              <p:cNvPr id="258" name="Google Shape;258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9" name="Google Shape;259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5</a:t>
                </a:r>
                <a:endParaRPr/>
              </a:p>
            </p:txBody>
          </p:sp>
        </p:grpSp>
        <p:cxnSp>
          <p:nvCxnSpPr>
            <p:cNvPr id="260" name="Google Shape;260;p19"/>
            <p:cNvCxnSpPr/>
            <p:nvPr/>
          </p:nvCxnSpPr>
          <p:spPr>
            <a:xfrm flipH="1" rot="10800000">
              <a:off x="1152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61" name="Google Shape;261;p19"/>
            <p:cNvGrpSpPr/>
            <p:nvPr/>
          </p:nvGrpSpPr>
          <p:grpSpPr>
            <a:xfrm>
              <a:off x="4128" y="2400"/>
              <a:ext cx="348" cy="338"/>
              <a:chOff x="2304" y="1296"/>
              <a:chExt cx="348" cy="338"/>
            </a:xfrm>
          </p:grpSpPr>
          <p:sp>
            <p:nvSpPr>
              <p:cNvPr id="262" name="Google Shape;262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63" name="Google Shape;263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16</a:t>
                </a:r>
                <a:endParaRPr/>
              </a:p>
            </p:txBody>
          </p:sp>
        </p:grpSp>
        <p:cxnSp>
          <p:nvCxnSpPr>
            <p:cNvPr id="264" name="Google Shape;264;p19"/>
            <p:cNvCxnSpPr/>
            <p:nvPr/>
          </p:nvCxnSpPr>
          <p:spPr>
            <a:xfrm flipH="1">
              <a:off x="4404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65" name="Google Shape;265;p19"/>
            <p:cNvGrpSpPr/>
            <p:nvPr/>
          </p:nvGrpSpPr>
          <p:grpSpPr>
            <a:xfrm>
              <a:off x="5088" y="2400"/>
              <a:ext cx="348" cy="338"/>
              <a:chOff x="2304" y="1296"/>
              <a:chExt cx="348" cy="338"/>
            </a:xfrm>
          </p:grpSpPr>
          <p:sp>
            <p:nvSpPr>
              <p:cNvPr id="266" name="Google Shape;266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67" name="Google Shape;267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20</a:t>
                </a:r>
                <a:endParaRPr/>
              </a:p>
            </p:txBody>
          </p:sp>
        </p:grpSp>
        <p:cxnSp>
          <p:nvCxnSpPr>
            <p:cNvPr id="268" name="Google Shape;268;p19"/>
            <p:cNvCxnSpPr/>
            <p:nvPr/>
          </p:nvCxnSpPr>
          <p:spPr>
            <a:xfrm>
              <a:off x="4944" y="2256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grpSp>
          <p:nvGrpSpPr>
            <p:cNvPr id="269" name="Google Shape;269;p19"/>
            <p:cNvGrpSpPr/>
            <p:nvPr/>
          </p:nvGrpSpPr>
          <p:grpSpPr>
            <a:xfrm>
              <a:off x="4656" y="2880"/>
              <a:ext cx="348" cy="338"/>
              <a:chOff x="2304" y="1296"/>
              <a:chExt cx="348" cy="338"/>
            </a:xfrm>
          </p:grpSpPr>
          <p:sp>
            <p:nvSpPr>
              <p:cNvPr id="270" name="Google Shape;270;p19"/>
              <p:cNvSpPr/>
              <p:nvPr/>
            </p:nvSpPr>
            <p:spPr>
              <a:xfrm>
                <a:off x="2352" y="1296"/>
                <a:ext cx="300" cy="3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1" name="Google Shape;271;p19"/>
              <p:cNvSpPr txBox="1"/>
              <p:nvPr/>
            </p:nvSpPr>
            <p:spPr>
              <a:xfrm>
                <a:off x="2304" y="133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Helvetica Neue"/>
                  <a:buNone/>
                </a:pPr>
                <a:r>
                  <a:rPr b="0" i="0" lang="en-US" sz="2000" u="none">
                    <a:solidFill>
                      <a:schemeClr val="dk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17</a:t>
                </a:r>
                <a:endParaRPr/>
              </a:p>
            </p:txBody>
          </p:sp>
        </p:grpSp>
        <p:cxnSp>
          <p:nvCxnSpPr>
            <p:cNvPr id="272" name="Google Shape;272;p19"/>
            <p:cNvCxnSpPr/>
            <p:nvPr/>
          </p:nvCxnSpPr>
          <p:spPr>
            <a:xfrm rot="10800000">
              <a:off x="4452" y="262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279" name="Google Shape;279;p20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Inorder:   3  4  5  7  9  14  15  16  17  18  20</a:t>
            </a:r>
            <a:endParaRPr/>
          </a:p>
        </p:txBody>
      </p:sp>
      <p:grpSp>
        <p:nvGrpSpPr>
          <p:cNvPr id="280" name="Google Shape;280;p20"/>
          <p:cNvGrpSpPr/>
          <p:nvPr/>
        </p:nvGrpSpPr>
        <p:grpSpPr>
          <a:xfrm>
            <a:off x="3886200" y="1371600"/>
            <a:ext cx="552450" cy="536575"/>
            <a:chOff x="2304" y="1296"/>
            <a:chExt cx="348" cy="338"/>
          </a:xfrm>
        </p:grpSpPr>
        <p:sp>
          <p:nvSpPr>
            <p:cNvPr id="281" name="Google Shape;281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2" name="Google Shape;282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283" name="Google Shape;283;p20"/>
          <p:cNvGrpSpPr/>
          <p:nvPr/>
        </p:nvGrpSpPr>
        <p:grpSpPr>
          <a:xfrm>
            <a:off x="6096000" y="2209800"/>
            <a:ext cx="552450" cy="536575"/>
            <a:chOff x="2304" y="1296"/>
            <a:chExt cx="348" cy="338"/>
          </a:xfrm>
        </p:grpSpPr>
        <p:sp>
          <p:nvSpPr>
            <p:cNvPr id="284" name="Google Shape;284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5" name="Google Shape;285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286" name="Google Shape;286;p20"/>
          <p:cNvCxnSpPr/>
          <p:nvPr/>
        </p:nvCxnSpPr>
        <p:spPr>
          <a:xfrm>
            <a:off x="4495800" y="17526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87" name="Google Shape;287;p20"/>
          <p:cNvGrpSpPr/>
          <p:nvPr/>
        </p:nvGrpSpPr>
        <p:grpSpPr>
          <a:xfrm>
            <a:off x="1676400" y="2209800"/>
            <a:ext cx="552450" cy="536575"/>
            <a:chOff x="2304" y="1296"/>
            <a:chExt cx="348" cy="338"/>
          </a:xfrm>
        </p:grpSpPr>
        <p:sp>
          <p:nvSpPr>
            <p:cNvPr id="288" name="Google Shape;288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9" name="Google Shape;289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90" name="Google Shape;290;p20"/>
          <p:cNvCxnSpPr/>
          <p:nvPr/>
        </p:nvCxnSpPr>
        <p:spPr>
          <a:xfrm flipH="1">
            <a:off x="2286000" y="17526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91" name="Google Shape;291;p20"/>
          <p:cNvGrpSpPr/>
          <p:nvPr/>
        </p:nvGrpSpPr>
        <p:grpSpPr>
          <a:xfrm>
            <a:off x="2895600" y="3124200"/>
            <a:ext cx="552450" cy="536575"/>
            <a:chOff x="2304" y="1296"/>
            <a:chExt cx="348" cy="338"/>
          </a:xfrm>
        </p:grpSpPr>
        <p:sp>
          <p:nvSpPr>
            <p:cNvPr id="292" name="Google Shape;292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3" name="Google Shape;293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94" name="Google Shape;294;p20"/>
          <p:cNvCxnSpPr/>
          <p:nvPr/>
        </p:nvCxnSpPr>
        <p:spPr>
          <a:xfrm>
            <a:off x="22098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95" name="Google Shape;295;p20"/>
          <p:cNvGrpSpPr/>
          <p:nvPr/>
        </p:nvGrpSpPr>
        <p:grpSpPr>
          <a:xfrm>
            <a:off x="2133600" y="3810000"/>
            <a:ext cx="552450" cy="536575"/>
            <a:chOff x="2304" y="1296"/>
            <a:chExt cx="348" cy="338"/>
          </a:xfrm>
        </p:grpSpPr>
        <p:sp>
          <p:nvSpPr>
            <p:cNvPr id="296" name="Google Shape;296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7" name="Google Shape;297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98" name="Google Shape;298;p20"/>
          <p:cNvCxnSpPr/>
          <p:nvPr/>
        </p:nvCxnSpPr>
        <p:spPr>
          <a:xfrm flipH="1">
            <a:off x="26670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99" name="Google Shape;299;p20"/>
          <p:cNvGrpSpPr/>
          <p:nvPr/>
        </p:nvGrpSpPr>
        <p:grpSpPr>
          <a:xfrm>
            <a:off x="7315200" y="3124200"/>
            <a:ext cx="552450" cy="536575"/>
            <a:chOff x="2304" y="1296"/>
            <a:chExt cx="348" cy="338"/>
          </a:xfrm>
        </p:grpSpPr>
        <p:sp>
          <p:nvSpPr>
            <p:cNvPr id="300" name="Google Shape;300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1" name="Google Shape;301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02" name="Google Shape;302;p20"/>
          <p:cNvCxnSpPr/>
          <p:nvPr/>
        </p:nvCxnSpPr>
        <p:spPr>
          <a:xfrm>
            <a:off x="66294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03" name="Google Shape;303;p20"/>
          <p:cNvGrpSpPr/>
          <p:nvPr/>
        </p:nvGrpSpPr>
        <p:grpSpPr>
          <a:xfrm>
            <a:off x="457200" y="3124200"/>
            <a:ext cx="552450" cy="536575"/>
            <a:chOff x="2304" y="1296"/>
            <a:chExt cx="348" cy="338"/>
          </a:xfrm>
        </p:grpSpPr>
        <p:sp>
          <p:nvSpPr>
            <p:cNvPr id="304" name="Google Shape;304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5" name="Google Shape;305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306" name="Google Shape;306;p20"/>
          <p:cNvCxnSpPr/>
          <p:nvPr/>
        </p:nvCxnSpPr>
        <p:spPr>
          <a:xfrm flipH="1">
            <a:off x="9906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07" name="Google Shape;307;p20"/>
          <p:cNvGrpSpPr/>
          <p:nvPr/>
        </p:nvGrpSpPr>
        <p:grpSpPr>
          <a:xfrm>
            <a:off x="1295400" y="4572000"/>
            <a:ext cx="552450" cy="536575"/>
            <a:chOff x="2304" y="1296"/>
            <a:chExt cx="348" cy="338"/>
          </a:xfrm>
        </p:grpSpPr>
        <p:sp>
          <p:nvSpPr>
            <p:cNvPr id="308" name="Google Shape;308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9" name="Google Shape;309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310" name="Google Shape;310;p20"/>
          <p:cNvCxnSpPr/>
          <p:nvPr/>
        </p:nvCxnSpPr>
        <p:spPr>
          <a:xfrm flipH="1" rot="10800000">
            <a:off x="1828800" y="42672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1" name="Google Shape;311;p20"/>
          <p:cNvGrpSpPr/>
          <p:nvPr/>
        </p:nvGrpSpPr>
        <p:grpSpPr>
          <a:xfrm>
            <a:off x="6553200" y="3810000"/>
            <a:ext cx="552450" cy="536575"/>
            <a:chOff x="2304" y="1296"/>
            <a:chExt cx="348" cy="338"/>
          </a:xfrm>
        </p:grpSpPr>
        <p:sp>
          <p:nvSpPr>
            <p:cNvPr id="312" name="Google Shape;312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3" name="Google Shape;313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314" name="Google Shape;314;p20"/>
          <p:cNvCxnSpPr/>
          <p:nvPr/>
        </p:nvCxnSpPr>
        <p:spPr>
          <a:xfrm flipH="1">
            <a:off x="70866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5" name="Google Shape;315;p20"/>
          <p:cNvGrpSpPr/>
          <p:nvPr/>
        </p:nvGrpSpPr>
        <p:grpSpPr>
          <a:xfrm>
            <a:off x="8077200" y="3810000"/>
            <a:ext cx="552450" cy="536575"/>
            <a:chOff x="2304" y="1296"/>
            <a:chExt cx="348" cy="338"/>
          </a:xfrm>
        </p:grpSpPr>
        <p:sp>
          <p:nvSpPr>
            <p:cNvPr id="316" name="Google Shape;316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7" name="Google Shape;317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318" name="Google Shape;318;p20"/>
          <p:cNvCxnSpPr/>
          <p:nvPr/>
        </p:nvCxnSpPr>
        <p:spPr>
          <a:xfrm>
            <a:off x="78486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9" name="Google Shape;319;p20"/>
          <p:cNvGrpSpPr/>
          <p:nvPr/>
        </p:nvGrpSpPr>
        <p:grpSpPr>
          <a:xfrm>
            <a:off x="7391400" y="4572000"/>
            <a:ext cx="552450" cy="536575"/>
            <a:chOff x="2304" y="1296"/>
            <a:chExt cx="348" cy="338"/>
          </a:xfrm>
        </p:grpSpPr>
        <p:sp>
          <p:nvSpPr>
            <p:cNvPr id="320" name="Google Shape;320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1" name="Google Shape;321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322" name="Google Shape;322;p20"/>
          <p:cNvCxnSpPr/>
          <p:nvPr/>
        </p:nvCxnSpPr>
        <p:spPr>
          <a:xfrm rot="10800000">
            <a:off x="7086600" y="42672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329" name="Google Shape;329;p21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Postorder:    3  5  7  9  4  17  16  20  18  15  14</a:t>
            </a:r>
            <a:endParaRPr/>
          </a:p>
        </p:txBody>
      </p:sp>
      <p:grpSp>
        <p:nvGrpSpPr>
          <p:cNvPr id="330" name="Google Shape;330;p21"/>
          <p:cNvGrpSpPr/>
          <p:nvPr/>
        </p:nvGrpSpPr>
        <p:grpSpPr>
          <a:xfrm>
            <a:off x="3886200" y="1371600"/>
            <a:ext cx="552450" cy="536575"/>
            <a:chOff x="2304" y="1296"/>
            <a:chExt cx="348" cy="338"/>
          </a:xfrm>
        </p:grpSpPr>
        <p:sp>
          <p:nvSpPr>
            <p:cNvPr id="331" name="Google Shape;331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2" name="Google Shape;332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333" name="Google Shape;333;p21"/>
          <p:cNvGrpSpPr/>
          <p:nvPr/>
        </p:nvGrpSpPr>
        <p:grpSpPr>
          <a:xfrm>
            <a:off x="6096000" y="2209800"/>
            <a:ext cx="552450" cy="536575"/>
            <a:chOff x="2304" y="1296"/>
            <a:chExt cx="348" cy="338"/>
          </a:xfrm>
        </p:grpSpPr>
        <p:sp>
          <p:nvSpPr>
            <p:cNvPr id="334" name="Google Shape;33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5" name="Google Shape;33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336" name="Google Shape;336;p21"/>
          <p:cNvCxnSpPr/>
          <p:nvPr/>
        </p:nvCxnSpPr>
        <p:spPr>
          <a:xfrm>
            <a:off x="4495800" y="17526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7" name="Google Shape;337;p21"/>
          <p:cNvGrpSpPr/>
          <p:nvPr/>
        </p:nvGrpSpPr>
        <p:grpSpPr>
          <a:xfrm>
            <a:off x="1676400" y="2209800"/>
            <a:ext cx="552450" cy="536575"/>
            <a:chOff x="2304" y="1296"/>
            <a:chExt cx="348" cy="338"/>
          </a:xfrm>
        </p:grpSpPr>
        <p:sp>
          <p:nvSpPr>
            <p:cNvPr id="338" name="Google Shape;33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9" name="Google Shape;33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40" name="Google Shape;340;p21"/>
          <p:cNvCxnSpPr/>
          <p:nvPr/>
        </p:nvCxnSpPr>
        <p:spPr>
          <a:xfrm flipH="1">
            <a:off x="2286000" y="17526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1" name="Google Shape;341;p21"/>
          <p:cNvGrpSpPr/>
          <p:nvPr/>
        </p:nvGrpSpPr>
        <p:grpSpPr>
          <a:xfrm>
            <a:off x="2895600" y="3124200"/>
            <a:ext cx="552450" cy="536575"/>
            <a:chOff x="2304" y="1296"/>
            <a:chExt cx="348" cy="338"/>
          </a:xfrm>
        </p:grpSpPr>
        <p:sp>
          <p:nvSpPr>
            <p:cNvPr id="342" name="Google Shape;342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3" name="Google Shape;343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344" name="Google Shape;344;p21"/>
          <p:cNvCxnSpPr/>
          <p:nvPr/>
        </p:nvCxnSpPr>
        <p:spPr>
          <a:xfrm>
            <a:off x="22098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5" name="Google Shape;345;p21"/>
          <p:cNvGrpSpPr/>
          <p:nvPr/>
        </p:nvGrpSpPr>
        <p:grpSpPr>
          <a:xfrm>
            <a:off x="2133600" y="3810000"/>
            <a:ext cx="552450" cy="536575"/>
            <a:chOff x="2304" y="1296"/>
            <a:chExt cx="348" cy="338"/>
          </a:xfrm>
        </p:grpSpPr>
        <p:sp>
          <p:nvSpPr>
            <p:cNvPr id="346" name="Google Shape;346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7" name="Google Shape;347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48" name="Google Shape;348;p21"/>
          <p:cNvCxnSpPr/>
          <p:nvPr/>
        </p:nvCxnSpPr>
        <p:spPr>
          <a:xfrm flipH="1">
            <a:off x="26670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9" name="Google Shape;349;p21"/>
          <p:cNvGrpSpPr/>
          <p:nvPr/>
        </p:nvGrpSpPr>
        <p:grpSpPr>
          <a:xfrm>
            <a:off x="7315200" y="3124200"/>
            <a:ext cx="552450" cy="536575"/>
            <a:chOff x="2304" y="1296"/>
            <a:chExt cx="348" cy="338"/>
          </a:xfrm>
        </p:grpSpPr>
        <p:sp>
          <p:nvSpPr>
            <p:cNvPr id="350" name="Google Shape;350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1" name="Google Shape;351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52" name="Google Shape;352;p21"/>
          <p:cNvCxnSpPr/>
          <p:nvPr/>
        </p:nvCxnSpPr>
        <p:spPr>
          <a:xfrm>
            <a:off x="66294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53" name="Google Shape;353;p21"/>
          <p:cNvGrpSpPr/>
          <p:nvPr/>
        </p:nvGrpSpPr>
        <p:grpSpPr>
          <a:xfrm>
            <a:off x="457200" y="3124200"/>
            <a:ext cx="552450" cy="536575"/>
            <a:chOff x="2304" y="1296"/>
            <a:chExt cx="348" cy="338"/>
          </a:xfrm>
        </p:grpSpPr>
        <p:sp>
          <p:nvSpPr>
            <p:cNvPr id="354" name="Google Shape;35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5" name="Google Shape;35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356" name="Google Shape;356;p21"/>
          <p:cNvCxnSpPr/>
          <p:nvPr/>
        </p:nvCxnSpPr>
        <p:spPr>
          <a:xfrm flipH="1">
            <a:off x="990600" y="26670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57" name="Google Shape;357;p21"/>
          <p:cNvGrpSpPr/>
          <p:nvPr/>
        </p:nvGrpSpPr>
        <p:grpSpPr>
          <a:xfrm>
            <a:off x="1295400" y="4572000"/>
            <a:ext cx="552450" cy="536575"/>
            <a:chOff x="2304" y="1296"/>
            <a:chExt cx="348" cy="338"/>
          </a:xfrm>
        </p:grpSpPr>
        <p:sp>
          <p:nvSpPr>
            <p:cNvPr id="358" name="Google Shape;35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9" name="Google Shape;35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360" name="Google Shape;360;p21"/>
          <p:cNvCxnSpPr/>
          <p:nvPr/>
        </p:nvCxnSpPr>
        <p:spPr>
          <a:xfrm flipH="1" rot="10800000">
            <a:off x="1828800" y="42672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61" name="Google Shape;361;p21"/>
          <p:cNvGrpSpPr/>
          <p:nvPr/>
        </p:nvGrpSpPr>
        <p:grpSpPr>
          <a:xfrm>
            <a:off x="6553200" y="3810000"/>
            <a:ext cx="552450" cy="536575"/>
            <a:chOff x="2304" y="1296"/>
            <a:chExt cx="348" cy="338"/>
          </a:xfrm>
        </p:grpSpPr>
        <p:sp>
          <p:nvSpPr>
            <p:cNvPr id="362" name="Google Shape;362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3" name="Google Shape;363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364" name="Google Shape;364;p21"/>
          <p:cNvCxnSpPr/>
          <p:nvPr/>
        </p:nvCxnSpPr>
        <p:spPr>
          <a:xfrm flipH="1">
            <a:off x="70866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65" name="Google Shape;365;p21"/>
          <p:cNvGrpSpPr/>
          <p:nvPr/>
        </p:nvGrpSpPr>
        <p:grpSpPr>
          <a:xfrm>
            <a:off x="8077200" y="3810000"/>
            <a:ext cx="552450" cy="536575"/>
            <a:chOff x="2304" y="1296"/>
            <a:chExt cx="348" cy="338"/>
          </a:xfrm>
        </p:grpSpPr>
        <p:sp>
          <p:nvSpPr>
            <p:cNvPr id="366" name="Google Shape;366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7" name="Google Shape;367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368" name="Google Shape;368;p21"/>
          <p:cNvCxnSpPr/>
          <p:nvPr/>
        </p:nvCxnSpPr>
        <p:spPr>
          <a:xfrm>
            <a:off x="7848600" y="35814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69" name="Google Shape;369;p21"/>
          <p:cNvGrpSpPr/>
          <p:nvPr/>
        </p:nvGrpSpPr>
        <p:grpSpPr>
          <a:xfrm>
            <a:off x="7391400" y="4572000"/>
            <a:ext cx="552450" cy="536575"/>
            <a:chOff x="2304" y="1296"/>
            <a:chExt cx="348" cy="338"/>
          </a:xfrm>
        </p:grpSpPr>
        <p:sp>
          <p:nvSpPr>
            <p:cNvPr id="370" name="Google Shape;370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1" name="Google Shape;371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372" name="Google Shape;372;p21"/>
          <p:cNvCxnSpPr/>
          <p:nvPr/>
        </p:nvCxnSpPr>
        <p:spPr>
          <a:xfrm rot="10800000">
            <a:off x="7086600" y="42672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Call</a:t>
            </a:r>
            <a:endParaRPr/>
          </a:p>
        </p:txBody>
      </p:sp>
      <p:sp>
        <p:nvSpPr>
          <p:cNvPr id="379" name="Google Shape;379;p22"/>
          <p:cNvSpPr txBox="1"/>
          <p:nvPr>
            <p:ph idx="1" type="body"/>
          </p:nvPr>
        </p:nvSpPr>
        <p:spPr>
          <a:xfrm>
            <a:off x="455612" y="16002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Recall that a stack is used during function calls.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caller function places the arguments on the stack and passes control to the called function.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variables are allocated storage on  the call stack.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Calling a function itself makes no difference as far as the call stack is concerned.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46" name="Google Shape;46;p5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47" name="Google Shape;47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" name="Google Shape;48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49" name="Google Shape;49;p5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50" name="Google Shape;50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" name="Google Shape;51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52" name="Google Shape;52;p5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" name="Google Shape;53;p5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54" name="Google Shape;54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" name="Google Shape;55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56" name="Google Shape;56;p5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7" name="Google Shape;57;p5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58" name="Google Shape;58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9" name="Google Shape;59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60" name="Google Shape;60;p5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1" name="Google Shape;61;p5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62" name="Google Shape;62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" name="Google Shape;63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64" name="Google Shape;64;p5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" name="Google Shape;65;p5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66" name="Google Shape;66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" name="Google Shape;67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68" name="Google Shape;68;p5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9" name="Google Shape;69;p5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70" name="Google Shape;70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1" name="Google Shape;71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72" name="Google Shape;72;p5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3" name="Google Shape;73;p5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74" name="Google Shape;74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" name="Google Shape;75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76" name="Google Shape;76;p5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" name="Google Shape;77;p5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78" name="Google Shape;78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" name="Google Shape;79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80" name="Google Shape;80;p5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1" name="Google Shape;81;p5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82" name="Google Shape;82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3" name="Google Shape;83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84" name="Google Shape;84;p5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5" name="Google Shape;85;p5"/>
          <p:cNvGrpSpPr/>
          <p:nvPr/>
        </p:nvGrpSpPr>
        <p:grpSpPr>
          <a:xfrm>
            <a:off x="7315200" y="5029200"/>
            <a:ext cx="552450" cy="536575"/>
            <a:chOff x="2304" y="1296"/>
            <a:chExt cx="348" cy="338"/>
          </a:xfrm>
        </p:grpSpPr>
        <p:sp>
          <p:nvSpPr>
            <p:cNvPr id="86" name="Google Shape;86;p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7" name="Google Shape;87;p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88" name="Google Shape;88;p5"/>
          <p:cNvGrpSpPr/>
          <p:nvPr/>
        </p:nvGrpSpPr>
        <p:grpSpPr>
          <a:xfrm>
            <a:off x="5746750" y="4281487"/>
            <a:ext cx="825500" cy="476250"/>
            <a:chOff x="2804" y="2365"/>
            <a:chExt cx="520" cy="300"/>
          </a:xfrm>
        </p:grpSpPr>
        <p:sp>
          <p:nvSpPr>
            <p:cNvPr id="89" name="Google Shape;89;p5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90" name="Google Shape;90;p5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cxnSp>
        <p:nvCxnSpPr>
          <p:cNvPr id="91" name="Google Shape;91;p5"/>
          <p:cNvCxnSpPr/>
          <p:nvPr/>
        </p:nvCxnSpPr>
        <p:spPr>
          <a:xfrm rot="10800000">
            <a:off x="70104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2" name="Google Shape;92;p5"/>
          <p:cNvSpPr txBox="1"/>
          <p:nvPr/>
        </p:nvSpPr>
        <p:spPr>
          <a:xfrm>
            <a:off x="5029200" y="5715000"/>
            <a:ext cx="3232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p-&gt;setRight( node );</a:t>
            </a:r>
            <a:endParaRPr/>
          </a:p>
        </p:txBody>
      </p:sp>
      <p:sp>
        <p:nvSpPr>
          <p:cNvPr id="93" name="Google Shape;93;p5"/>
          <p:cNvSpPr txBox="1"/>
          <p:nvPr/>
        </p:nvSpPr>
        <p:spPr>
          <a:xfrm>
            <a:off x="6140450" y="5165725"/>
            <a:ext cx="7938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1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node</a:t>
            </a:r>
            <a:endParaRPr/>
          </a:p>
        </p:txBody>
      </p:sp>
      <p:cxnSp>
        <p:nvCxnSpPr>
          <p:cNvPr id="94" name="Google Shape;94;p5"/>
          <p:cNvCxnSpPr/>
          <p:nvPr/>
        </p:nvCxnSpPr>
        <p:spPr>
          <a:xfrm>
            <a:off x="6934200" y="5334000"/>
            <a:ext cx="381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Layout during a call</a:t>
            </a:r>
            <a:endParaRPr/>
          </a:p>
        </p:txBody>
      </p:sp>
      <p:sp>
        <p:nvSpPr>
          <p:cNvPr id="386" name="Google Shape;386;p23"/>
          <p:cNvSpPr txBox="1"/>
          <p:nvPr>
            <p:ph idx="1" type="body"/>
          </p:nvPr>
        </p:nvSpPr>
        <p:spPr>
          <a:xfrm>
            <a:off x="455612" y="1371600"/>
            <a:ext cx="82263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is stack layout when function F calls function F (recursively):</a:t>
            </a:r>
            <a:endParaRPr/>
          </a:p>
        </p:txBody>
      </p:sp>
      <p:grpSp>
        <p:nvGrpSpPr>
          <p:cNvPr id="387" name="Google Shape;387;p23"/>
          <p:cNvGrpSpPr/>
          <p:nvPr/>
        </p:nvGrpSpPr>
        <p:grpSpPr>
          <a:xfrm>
            <a:off x="1143000" y="2667000"/>
            <a:ext cx="1960563" cy="1905000"/>
            <a:chOff x="624" y="2016"/>
            <a:chExt cx="1235" cy="1200"/>
          </a:xfrm>
        </p:grpSpPr>
        <p:sp>
          <p:nvSpPr>
            <p:cNvPr id="388" name="Google Shape;388;p23"/>
            <p:cNvSpPr/>
            <p:nvPr/>
          </p:nvSpPr>
          <p:spPr>
            <a:xfrm>
              <a:off x="624" y="2016"/>
              <a:ext cx="1200" cy="12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9" name="Google Shape;389;p23"/>
            <p:cNvSpPr txBox="1"/>
            <p:nvPr/>
          </p:nvSpPr>
          <p:spPr>
            <a:xfrm>
              <a:off x="72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390" name="Google Shape;390;p23"/>
            <p:cNvSpPr txBox="1"/>
            <p:nvPr/>
          </p:nvSpPr>
          <p:spPr>
            <a:xfrm>
              <a:off x="65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391" name="Google Shape;391;p23"/>
            <p:cNvSpPr txBox="1"/>
            <p:nvPr/>
          </p:nvSpPr>
          <p:spPr>
            <a:xfrm>
              <a:off x="63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  <p:sp>
          <p:nvSpPr>
            <p:cNvPr id="392" name="Google Shape;392;p23"/>
            <p:cNvSpPr txBox="1"/>
            <p:nvPr/>
          </p:nvSpPr>
          <p:spPr>
            <a:xfrm>
              <a:off x="768" y="2880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cxnSp>
          <p:nvCxnSpPr>
            <p:cNvPr id="393" name="Google Shape;393;p23"/>
            <p:cNvCxnSpPr/>
            <p:nvPr/>
          </p:nvCxnSpPr>
          <p:spPr>
            <a:xfrm>
              <a:off x="624" y="2880"/>
              <a:ext cx="12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94" name="Google Shape;394;p23"/>
          <p:cNvGrpSpPr/>
          <p:nvPr/>
        </p:nvGrpSpPr>
        <p:grpSpPr>
          <a:xfrm>
            <a:off x="6629400" y="2667000"/>
            <a:ext cx="1960562" cy="1428750"/>
            <a:chOff x="3984" y="2016"/>
            <a:chExt cx="1235" cy="900"/>
          </a:xfrm>
        </p:grpSpPr>
        <p:sp>
          <p:nvSpPr>
            <p:cNvPr id="395" name="Google Shape;395;p23"/>
            <p:cNvSpPr/>
            <p:nvPr/>
          </p:nvSpPr>
          <p:spPr>
            <a:xfrm>
              <a:off x="3984" y="2016"/>
              <a:ext cx="1200" cy="9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6" name="Google Shape;396;p23"/>
            <p:cNvSpPr txBox="1"/>
            <p:nvPr/>
          </p:nvSpPr>
          <p:spPr>
            <a:xfrm>
              <a:off x="408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397" name="Google Shape;397;p23"/>
            <p:cNvSpPr txBox="1"/>
            <p:nvPr/>
          </p:nvSpPr>
          <p:spPr>
            <a:xfrm>
              <a:off x="401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398" name="Google Shape;398;p23"/>
            <p:cNvSpPr txBox="1"/>
            <p:nvPr/>
          </p:nvSpPr>
          <p:spPr>
            <a:xfrm>
              <a:off x="399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</p:grpSp>
      <p:grpSp>
        <p:nvGrpSpPr>
          <p:cNvPr id="399" name="Google Shape;399;p23"/>
          <p:cNvGrpSpPr/>
          <p:nvPr/>
        </p:nvGrpSpPr>
        <p:grpSpPr>
          <a:xfrm>
            <a:off x="3657600" y="2667000"/>
            <a:ext cx="1981200" cy="2857500"/>
            <a:chOff x="2304" y="2016"/>
            <a:chExt cx="1248" cy="1800"/>
          </a:xfrm>
        </p:grpSpPr>
        <p:sp>
          <p:nvSpPr>
            <p:cNvPr id="400" name="Google Shape;400;p23"/>
            <p:cNvSpPr/>
            <p:nvPr/>
          </p:nvSpPr>
          <p:spPr>
            <a:xfrm>
              <a:off x="2304" y="2016"/>
              <a:ext cx="1200" cy="18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1" name="Google Shape;401;p23"/>
            <p:cNvSpPr txBox="1"/>
            <p:nvPr/>
          </p:nvSpPr>
          <p:spPr>
            <a:xfrm>
              <a:off x="2400" y="206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sp>
          <p:nvSpPr>
            <p:cNvPr id="402" name="Google Shape;402;p23"/>
            <p:cNvSpPr txBox="1"/>
            <p:nvPr/>
          </p:nvSpPr>
          <p:spPr>
            <a:xfrm>
              <a:off x="2339" y="230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403" name="Google Shape;403;p23"/>
            <p:cNvSpPr txBox="1"/>
            <p:nvPr/>
          </p:nvSpPr>
          <p:spPr>
            <a:xfrm>
              <a:off x="2316" y="259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  <p:sp>
          <p:nvSpPr>
            <p:cNvPr id="404" name="Google Shape;404;p23"/>
            <p:cNvSpPr txBox="1"/>
            <p:nvPr/>
          </p:nvSpPr>
          <p:spPr>
            <a:xfrm>
              <a:off x="2448" y="2880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Parameters(F)</a:t>
              </a:r>
              <a:endParaRPr/>
            </a:p>
          </p:txBody>
        </p:sp>
        <p:cxnSp>
          <p:nvCxnSpPr>
            <p:cNvPr id="405" name="Google Shape;405;p23"/>
            <p:cNvCxnSpPr/>
            <p:nvPr/>
          </p:nvCxnSpPr>
          <p:spPr>
            <a:xfrm>
              <a:off x="2304" y="2880"/>
              <a:ext cx="12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406" name="Google Shape;406;p23"/>
            <p:cNvSpPr txBox="1"/>
            <p:nvPr/>
          </p:nvSpPr>
          <p:spPr>
            <a:xfrm>
              <a:off x="2352" y="3129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Local variables(F)</a:t>
              </a:r>
              <a:endParaRPr/>
            </a:p>
          </p:txBody>
        </p:sp>
        <p:sp>
          <p:nvSpPr>
            <p:cNvPr id="407" name="Google Shape;407;p23"/>
            <p:cNvSpPr txBox="1"/>
            <p:nvPr/>
          </p:nvSpPr>
          <p:spPr>
            <a:xfrm>
              <a:off x="2352" y="3465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address(F)</a:t>
              </a:r>
              <a:endParaRPr/>
            </a:p>
          </p:txBody>
        </p:sp>
      </p:grpSp>
      <p:sp>
        <p:nvSpPr>
          <p:cNvPr id="408" name="Google Shape;408;p23"/>
          <p:cNvSpPr txBox="1"/>
          <p:nvPr/>
        </p:nvSpPr>
        <p:spPr>
          <a:xfrm>
            <a:off x="3517900" y="5562600"/>
            <a:ext cx="23559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During execution of F</a:t>
            </a:r>
            <a:endParaRPr/>
          </a:p>
        </p:txBody>
      </p:sp>
      <p:sp>
        <p:nvSpPr>
          <p:cNvPr id="409" name="Google Shape;409;p23"/>
          <p:cNvSpPr txBox="1"/>
          <p:nvPr/>
        </p:nvSpPr>
        <p:spPr>
          <a:xfrm>
            <a:off x="6883400" y="5562600"/>
            <a:ext cx="1073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call</a:t>
            </a:r>
            <a:endParaRPr/>
          </a:p>
        </p:txBody>
      </p:sp>
      <p:sp>
        <p:nvSpPr>
          <p:cNvPr id="410" name="Google Shape;410;p23"/>
          <p:cNvSpPr txBox="1"/>
          <p:nvPr/>
        </p:nvSpPr>
        <p:spPr>
          <a:xfrm>
            <a:off x="1200150" y="5562600"/>
            <a:ext cx="1619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point of call</a:t>
            </a:r>
            <a:endParaRPr/>
          </a:p>
        </p:txBody>
      </p:sp>
      <p:grpSp>
        <p:nvGrpSpPr>
          <p:cNvPr id="411" name="Google Shape;411;p23"/>
          <p:cNvGrpSpPr/>
          <p:nvPr/>
        </p:nvGrpSpPr>
        <p:grpSpPr>
          <a:xfrm>
            <a:off x="2863850" y="5119687"/>
            <a:ext cx="889000" cy="476249"/>
            <a:chOff x="1228" y="3504"/>
            <a:chExt cx="560" cy="300"/>
          </a:xfrm>
        </p:grpSpPr>
        <p:sp>
          <p:nvSpPr>
            <p:cNvPr id="412" name="Google Shape;412;p23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413" name="Google Shape;413;p23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414" name="Google Shape;414;p23"/>
          <p:cNvGrpSpPr/>
          <p:nvPr/>
        </p:nvGrpSpPr>
        <p:grpSpPr>
          <a:xfrm>
            <a:off x="381000" y="4267200"/>
            <a:ext cx="889000" cy="476249"/>
            <a:chOff x="1228" y="3504"/>
            <a:chExt cx="560" cy="300"/>
          </a:xfrm>
        </p:grpSpPr>
        <p:sp>
          <p:nvSpPr>
            <p:cNvPr id="415" name="Google Shape;415;p23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416" name="Google Shape;416;p23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417" name="Google Shape;417;p23"/>
          <p:cNvGrpSpPr/>
          <p:nvPr/>
        </p:nvGrpSpPr>
        <p:grpSpPr>
          <a:xfrm>
            <a:off x="5911850" y="3810000"/>
            <a:ext cx="889000" cy="476249"/>
            <a:chOff x="1228" y="3504"/>
            <a:chExt cx="560" cy="300"/>
          </a:xfrm>
        </p:grpSpPr>
        <p:sp>
          <p:nvSpPr>
            <p:cNvPr id="418" name="Google Shape;418;p23"/>
            <p:cNvSpPr txBox="1"/>
            <p:nvPr/>
          </p:nvSpPr>
          <p:spPr>
            <a:xfrm>
              <a:off x="1228" y="350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</a:t>
              </a:r>
              <a:endParaRPr/>
            </a:p>
          </p:txBody>
        </p:sp>
        <p:cxnSp>
          <p:nvCxnSpPr>
            <p:cNvPr id="419" name="Google Shape;419;p23"/>
            <p:cNvCxnSpPr/>
            <p:nvPr/>
          </p:nvCxnSpPr>
          <p:spPr>
            <a:xfrm>
              <a:off x="1488" y="360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of Search</a:t>
            </a:r>
            <a:endParaRPr/>
          </a:p>
        </p:txBody>
      </p:sp>
      <p:sp>
        <p:nvSpPr>
          <p:cNvPr id="101" name="Google Shape;101;p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Given that a binary tree is level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deep. How long does it take to find out whether a number is already present?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insert(17) in the example tree.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time around the while loop, we did one comparison.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the comparison, we moved a level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down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of Search</a:t>
            </a:r>
            <a:endParaRPr/>
          </a:p>
        </p:txBody>
      </p:sp>
      <p:sp>
        <p:nvSpPr>
          <p:cNvPr id="108" name="Google Shape;108;p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binary tree in place, we can write a routine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find(x)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returns true if the number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present in the tree, false otherwise.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many comparison are needed to find out if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present in the tree?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do one comparison at each level of the tree until either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found or q becomes NULL.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of Search</a:t>
            </a:r>
            <a:endParaRPr/>
          </a:p>
        </p:txBody>
      </p:sp>
      <p:sp>
        <p:nvSpPr>
          <p:cNvPr id="115" name="Google Shape;115;p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binary tree is built out of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numbers, how many comparisons are needed to find out if a number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in the tree?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Recall that the depth of the complete binary tree built using ‘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nodes will be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</a:t>
            </a:r>
            <a:r>
              <a:rPr b="0" baseline="-2500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(n+1) – 1.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for n=100,000, log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(100001) is less than 20; the tree would be 20 levels deep.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 of Search</a:t>
            </a:r>
            <a:endParaRPr/>
          </a:p>
        </p:txBody>
      </p:sp>
      <p:sp>
        <p:nvSpPr>
          <p:cNvPr id="122" name="Google Shape;122;p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tree is complete binary or nearly complete, searching through 100,000 numbers will require a maximum of 20 comparisons.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in general, approximately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</a:t>
            </a:r>
            <a:r>
              <a:rPr b="0" baseline="-2500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(n)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Compare this with a linked list of 100,000 numbers. The comparisons required could be a maximum of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</a:t>
            </a:r>
            <a:endParaRPr/>
          </a:p>
        </p:txBody>
      </p:sp>
      <p:sp>
        <p:nvSpPr>
          <p:cNvPr id="129" name="Google Shape;129;p1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binary tree with the property that items in the left subtree are smaller than the root and items are larger or equal in the right subtree is called a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search tree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(BST).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tree we built for searching for duplicate numbers was a binary search tree.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BST and its variations play an important role in searching algorithms.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136" name="Google Shape;136;p1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Suppose we have a binary tree, ordered (BST) or unordered.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want to print all the values stored in the nodes of the 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what order should we print them?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Traversing a Binary Tree</a:t>
            </a:r>
            <a:endParaRPr/>
          </a:p>
        </p:txBody>
      </p:sp>
      <p:sp>
        <p:nvSpPr>
          <p:cNvPr id="143" name="Google Shape;143;p12"/>
          <p:cNvSpPr txBox="1"/>
          <p:nvPr>
            <p:ph idx="1" type="body"/>
          </p:nvPr>
        </p:nvSpPr>
        <p:spPr>
          <a:xfrm>
            <a:off x="455612" y="1600200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Ways to print a 3 node tree:</a:t>
            </a:r>
            <a:endParaRPr/>
          </a:p>
        </p:txBody>
      </p:sp>
      <p:grpSp>
        <p:nvGrpSpPr>
          <p:cNvPr id="144" name="Google Shape;144;p12"/>
          <p:cNvGrpSpPr/>
          <p:nvPr/>
        </p:nvGrpSpPr>
        <p:grpSpPr>
          <a:xfrm>
            <a:off x="3810000" y="2514600"/>
            <a:ext cx="552450" cy="536575"/>
            <a:chOff x="2304" y="1296"/>
            <a:chExt cx="348" cy="338"/>
          </a:xfrm>
        </p:grpSpPr>
        <p:sp>
          <p:nvSpPr>
            <p:cNvPr id="145" name="Google Shape;145;p1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6" name="Google Shape;146;p1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47" name="Google Shape;147;p12"/>
          <p:cNvGrpSpPr/>
          <p:nvPr/>
        </p:nvGrpSpPr>
        <p:grpSpPr>
          <a:xfrm>
            <a:off x="4876800" y="3429000"/>
            <a:ext cx="552450" cy="536575"/>
            <a:chOff x="2304" y="1296"/>
            <a:chExt cx="348" cy="338"/>
          </a:xfrm>
        </p:grpSpPr>
        <p:sp>
          <p:nvSpPr>
            <p:cNvPr id="148" name="Google Shape;148;p1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9" name="Google Shape;149;p1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50" name="Google Shape;150;p12"/>
          <p:cNvCxnSpPr/>
          <p:nvPr/>
        </p:nvCxnSpPr>
        <p:spPr>
          <a:xfrm>
            <a:off x="44196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51" name="Google Shape;151;p12"/>
          <p:cNvGrpSpPr/>
          <p:nvPr/>
        </p:nvGrpSpPr>
        <p:grpSpPr>
          <a:xfrm>
            <a:off x="2743200" y="3429000"/>
            <a:ext cx="552450" cy="536575"/>
            <a:chOff x="2304" y="1296"/>
            <a:chExt cx="348" cy="338"/>
          </a:xfrm>
        </p:grpSpPr>
        <p:sp>
          <p:nvSpPr>
            <p:cNvPr id="152" name="Google Shape;152;p1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3" name="Google Shape;153;p1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sp>
        <p:nvSpPr>
          <p:cNvPr id="154" name="Google Shape;154;p12"/>
          <p:cNvSpPr txBox="1"/>
          <p:nvPr/>
        </p:nvSpPr>
        <p:spPr>
          <a:xfrm>
            <a:off x="2209800" y="4191000"/>
            <a:ext cx="5181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(4, 14, 15), (4,15,14)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(14,4,15),   (14,15,4)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(15,4,14),   (15,14,4)</a:t>
            </a:r>
            <a:endParaRPr/>
          </a:p>
        </p:txBody>
      </p:sp>
      <p:cxnSp>
        <p:nvCxnSpPr>
          <p:cNvPr id="155" name="Google Shape;155;p12"/>
          <p:cNvCxnSpPr/>
          <p:nvPr/>
        </p:nvCxnSpPr>
        <p:spPr>
          <a:xfrm flipH="1">
            <a:off x="3276600" y="2895600"/>
            <a:ext cx="6096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